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752D-E530-46C1-A3A5-9F92FC2670D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B3958FD-6E3F-4DAE-8C01-68DE9DB0B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752D-E530-46C1-A3A5-9F92FC2670D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58FD-6E3F-4DAE-8C01-68DE9DB0B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752D-E530-46C1-A3A5-9F92FC2670D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58FD-6E3F-4DAE-8C01-68DE9DB0B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752D-E530-46C1-A3A5-9F92FC2670D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58FD-6E3F-4DAE-8C01-68DE9DB0B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752D-E530-46C1-A3A5-9F92FC2670D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B3958FD-6E3F-4DAE-8C01-68DE9DB0B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752D-E530-46C1-A3A5-9F92FC2670D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58FD-6E3F-4DAE-8C01-68DE9DB0B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752D-E530-46C1-A3A5-9F92FC2670D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58FD-6E3F-4DAE-8C01-68DE9DB0B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752D-E530-46C1-A3A5-9F92FC2670D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58FD-6E3F-4DAE-8C01-68DE9DB0B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752D-E530-46C1-A3A5-9F92FC2670D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58FD-6E3F-4DAE-8C01-68DE9DB0B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752D-E530-46C1-A3A5-9F92FC2670D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958FD-6E3F-4DAE-8C01-68DE9DB0B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752D-E530-46C1-A3A5-9F92FC2670D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B3958FD-6E3F-4DAE-8C01-68DE9DB0B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7C752D-E530-46C1-A3A5-9F92FC2670D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B3958FD-6E3F-4DAE-8C01-68DE9DB0B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Nutritivna i energetska vrednost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NAMIRNICE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Mleko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L</a:t>
            </a:r>
            <a:r>
              <a:rPr lang="sr-Latn-RS" dirty="0" smtClean="0">
                <a:solidFill>
                  <a:srgbClr val="0070C0"/>
                </a:solidFill>
              </a:rPr>
              <a:t>aktoza </a:t>
            </a:r>
            <a:r>
              <a:rPr lang="sr-Latn-RS" dirty="0" smtClean="0"/>
              <a:t>- 4.9</a:t>
            </a:r>
            <a:r>
              <a:rPr lang="sr-Latn-RS" dirty="0" smtClean="0"/>
              <a:t>% (</a:t>
            </a:r>
            <a:r>
              <a:rPr lang="sr-Latn-RS" dirty="0" smtClean="0">
                <a:latin typeface="Calibri"/>
                <a:cs typeface="Calibri"/>
              </a:rPr>
              <a:t>↑iskoristivost Ca, P u crevima)</a:t>
            </a:r>
            <a:endParaRPr lang="sr-Latn-RS" dirty="0" smtClean="0"/>
          </a:p>
          <a:p>
            <a:r>
              <a:rPr lang="sr-Latn-RS" dirty="0" smtClean="0">
                <a:solidFill>
                  <a:srgbClr val="00B050"/>
                </a:solidFill>
              </a:rPr>
              <a:t>Ca, P, K, Mg, Zn</a:t>
            </a:r>
          </a:p>
          <a:p>
            <a:r>
              <a:rPr lang="sr-Latn-RS" dirty="0" smtClean="0">
                <a:solidFill>
                  <a:srgbClr val="FF0000"/>
                </a:solidFill>
              </a:rPr>
              <a:t>B-vit</a:t>
            </a:r>
            <a:r>
              <a:rPr lang="sr-Latn-RS" dirty="0" smtClean="0"/>
              <a:t>, B1, B2, B3, B6, B12, A, D</a:t>
            </a:r>
          </a:p>
          <a:p>
            <a:r>
              <a:rPr lang="sr-Latn-RS" dirty="0" smtClean="0"/>
              <a:t>Kozje m.- manje folata</a:t>
            </a:r>
          </a:p>
          <a:p>
            <a:r>
              <a:rPr lang="sr-Latn-RS" dirty="0" smtClean="0"/>
              <a:t>2/3 populacije – intolerancija laktoze (laktaza- nedostaje- fermentacija nesvarene u colonu)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Vrste mleka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u="sng" dirty="0" smtClean="0"/>
              <a:t>Pasterizovano</a:t>
            </a:r>
            <a:r>
              <a:rPr lang="sr-Latn-RS" dirty="0" smtClean="0"/>
              <a:t> (</a:t>
            </a:r>
            <a:r>
              <a:rPr lang="sr-Latn-RS" dirty="0" smtClean="0"/>
              <a:t>63</a:t>
            </a:r>
            <a:r>
              <a:rPr lang="sr-Latn-RS" dirty="0" smtClean="0">
                <a:latin typeface="Calibri"/>
                <a:cs typeface="Calibri"/>
              </a:rPr>
              <a:t>°C; </a:t>
            </a:r>
            <a:r>
              <a:rPr lang="sr-Latn-RS" dirty="0" smtClean="0">
                <a:latin typeface="Calibri"/>
                <a:cs typeface="Calibri"/>
              </a:rPr>
              <a:t>72°</a:t>
            </a:r>
            <a:r>
              <a:rPr lang="sr-Latn-RS" dirty="0" smtClean="0">
                <a:cs typeface="Calibri"/>
              </a:rPr>
              <a:t>C</a:t>
            </a:r>
            <a:r>
              <a:rPr lang="sr-Latn-RS" dirty="0" smtClean="0">
                <a:cs typeface="Calibri"/>
              </a:rPr>
              <a:t>, 30 ili 15 min)</a:t>
            </a:r>
            <a:r>
              <a:rPr lang="sr-Latn-RS" dirty="0" smtClean="0"/>
              <a:t>, </a:t>
            </a:r>
            <a:endParaRPr lang="sr-Latn-RS" dirty="0" smtClean="0"/>
          </a:p>
          <a:p>
            <a:r>
              <a:rPr lang="sr-Latn-RS" u="sng" dirty="0" smtClean="0"/>
              <a:t>S</a:t>
            </a:r>
            <a:r>
              <a:rPr lang="sr-Latn-RS" u="sng" dirty="0" smtClean="0"/>
              <a:t>terilizovano</a:t>
            </a:r>
            <a:r>
              <a:rPr lang="sr-Latn-RS" dirty="0" smtClean="0"/>
              <a:t> </a:t>
            </a:r>
            <a:r>
              <a:rPr lang="sr-Latn-RS" dirty="0" smtClean="0"/>
              <a:t>(</a:t>
            </a:r>
            <a:r>
              <a:rPr lang="sr-Latn-RS" dirty="0" smtClean="0"/>
              <a:t>110-150</a:t>
            </a:r>
            <a:r>
              <a:rPr lang="sr-Latn-RS" dirty="0" smtClean="0">
                <a:latin typeface="Calibri"/>
                <a:cs typeface="Calibri"/>
              </a:rPr>
              <a:t>°C</a:t>
            </a:r>
            <a:r>
              <a:rPr lang="sr-Latn-RS" dirty="0" smtClean="0">
                <a:latin typeface="Calibri"/>
                <a:cs typeface="Calibri"/>
              </a:rPr>
              <a:t>)</a:t>
            </a:r>
            <a:endParaRPr lang="sr-Latn-RS" dirty="0" smtClean="0">
              <a:latin typeface="Calibri"/>
              <a:cs typeface="Calibri"/>
            </a:endParaRPr>
          </a:p>
          <a:p>
            <a:r>
              <a:rPr lang="en-US" u="sng" dirty="0" smtClean="0">
                <a:latin typeface="Calibri"/>
                <a:cs typeface="Calibri"/>
              </a:rPr>
              <a:t>K</a:t>
            </a:r>
            <a:r>
              <a:rPr lang="sr-Latn-RS" u="sng" dirty="0" smtClean="0">
                <a:latin typeface="Calibri"/>
                <a:cs typeface="Calibri"/>
              </a:rPr>
              <a:t>ondezovano i mleko u prahu</a:t>
            </a:r>
          </a:p>
          <a:p>
            <a:r>
              <a:rPr lang="sr-Latn-RS" u="sng" dirty="0" smtClean="0">
                <a:latin typeface="Calibri"/>
                <a:cs typeface="Calibri"/>
              </a:rPr>
              <a:t>Fermentisni proizvodi</a:t>
            </a:r>
            <a:r>
              <a:rPr lang="sr-Latn-RS" dirty="0" smtClean="0">
                <a:latin typeface="Calibri"/>
                <a:cs typeface="Calibri"/>
              </a:rPr>
              <a:t>: jogurt (Bakterije - </a:t>
            </a:r>
            <a:r>
              <a:rPr lang="sr-Latn-RS" i="1" dirty="0" smtClean="0">
                <a:solidFill>
                  <a:srgbClr val="0070C0"/>
                </a:solidFill>
                <a:latin typeface="Calibri"/>
                <a:cs typeface="Calibri"/>
              </a:rPr>
              <a:t>Lactobacillus bulgaricus i Lactobacillus acidophilus</a:t>
            </a:r>
            <a:r>
              <a:rPr lang="sr-Latn-RS" dirty="0" smtClean="0">
                <a:latin typeface="Calibri"/>
                <a:cs typeface="Calibri"/>
              </a:rPr>
              <a:t>) i probiotski jogurt (vitalni, apatogeni mikroorganizmi; povoljno na imunitet, sinteza B-vit, prevencija dijarea)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>
                <a:solidFill>
                  <a:srgbClr val="0070C0"/>
                </a:solidFill>
              </a:rPr>
              <a:t>Koagulacijom kazeina, pomoću bakterija ili hemozina – Ca-kazeinat i tečna surutka</a:t>
            </a:r>
          </a:p>
          <a:p>
            <a:r>
              <a:rPr lang="sr-Latn-RS" dirty="0" smtClean="0"/>
              <a:t>100 g= 100-400 kcal</a:t>
            </a:r>
          </a:p>
          <a:p>
            <a:r>
              <a:rPr lang="sr-Latn-RS" dirty="0" smtClean="0"/>
              <a:t>30 g sira =250 ml mleka (nutritivno)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roteini oko 20%</a:t>
            </a:r>
          </a:p>
          <a:p>
            <a:r>
              <a:rPr lang="en-US" dirty="0" smtClean="0"/>
              <a:t>M</a:t>
            </a:r>
            <a:r>
              <a:rPr lang="sr-Latn-RS" dirty="0" smtClean="0"/>
              <a:t>asti do 35%</a:t>
            </a:r>
          </a:p>
          <a:p>
            <a:r>
              <a:rPr lang="sr-Latn-RS" dirty="0" smtClean="0"/>
              <a:t>Rikota i cottage sir – iz surutke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reosetljivost na tiramin iz sira </a:t>
            </a:r>
            <a:endParaRPr lang="en-US" dirty="0"/>
          </a:p>
        </p:txBody>
      </p:sp>
      <p:pic>
        <p:nvPicPr>
          <p:cNvPr id="5" name="Content Placeholder 4" descr="download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800600" y="1600200"/>
            <a:ext cx="4114799" cy="43434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Meso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50-70% vode</a:t>
            </a:r>
          </a:p>
          <a:p>
            <a:r>
              <a:rPr lang="sr-Latn-RS" dirty="0" smtClean="0"/>
              <a:t>100 g= </a:t>
            </a:r>
            <a:r>
              <a:rPr lang="sr-Latn-RS" dirty="0" smtClean="0"/>
              <a:t>90-494 kcal</a:t>
            </a:r>
            <a:endParaRPr lang="sr-Latn-RS" dirty="0" smtClean="0"/>
          </a:p>
          <a:p>
            <a:r>
              <a:rPr lang="en-US" dirty="0" smtClean="0"/>
              <a:t>P</a:t>
            </a:r>
            <a:r>
              <a:rPr lang="sr-Latn-RS" dirty="0" smtClean="0"/>
              <a:t>roteini 16-24%, pileće belo – 21-24%, crveno 16-18%; juneće i svinjsko 18-21%</a:t>
            </a:r>
          </a:p>
          <a:p>
            <a:r>
              <a:rPr lang="en-US" dirty="0" smtClean="0"/>
              <a:t>V</a:t>
            </a:r>
            <a:r>
              <a:rPr lang="sr-Latn-RS" dirty="0" smtClean="0"/>
              <a:t>isok </a:t>
            </a:r>
            <a:r>
              <a:rPr lang="sr-Latn-RS" dirty="0" smtClean="0"/>
              <a:t>sadržaj </a:t>
            </a:r>
            <a:r>
              <a:rPr lang="sr-Latn-RS" dirty="0" smtClean="0"/>
              <a:t>histidina i AK – sumpor</a:t>
            </a:r>
          </a:p>
          <a:p>
            <a:r>
              <a:rPr lang="en-US" dirty="0" smtClean="0"/>
              <a:t>K</a:t>
            </a:r>
            <a:r>
              <a:rPr lang="sr-Latn-RS" dirty="0" smtClean="0"/>
              <a:t>reatin i kreatin-fosfat, nukleotidi...vit-B, histamin, tiramin, triptamin</a:t>
            </a:r>
          </a:p>
          <a:p>
            <a:r>
              <a:rPr lang="sr-Latn-RS" dirty="0" smtClean="0"/>
              <a:t>23% dnevnih masti iz mesa, 20% svih unesenih zasićenih masnih kis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Meso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Palmitinska i stearinska mk. – najviše zastupljene.</a:t>
            </a:r>
          </a:p>
          <a:p>
            <a:r>
              <a:rPr lang="en-US" dirty="0" smtClean="0"/>
              <a:t>A</a:t>
            </a:r>
            <a:r>
              <a:rPr lang="sr-Latn-RS" dirty="0" smtClean="0"/>
              <a:t>terogeni potencijal zasićenih masti iz mesa je mali.</a:t>
            </a:r>
          </a:p>
          <a:p>
            <a:r>
              <a:rPr lang="en-US" dirty="0" smtClean="0"/>
              <a:t>S</a:t>
            </a:r>
            <a:r>
              <a:rPr lang="sr-Latn-RS" dirty="0" smtClean="0"/>
              <a:t>adržaj holestorala je različit, izuzev iznutrica</a:t>
            </a:r>
          </a:p>
          <a:p>
            <a:r>
              <a:rPr lang="sr-Latn-RS" dirty="0" smtClean="0">
                <a:solidFill>
                  <a:srgbClr val="00B050"/>
                </a:solidFill>
              </a:rPr>
              <a:t>Minerali:</a:t>
            </a:r>
            <a:r>
              <a:rPr lang="sr-Latn-RS" dirty="0" smtClean="0"/>
              <a:t> K, P, Zn , Fe, Mg, </a:t>
            </a:r>
          </a:p>
          <a:p>
            <a:pPr>
              <a:buNone/>
            </a:pPr>
            <a:r>
              <a:rPr lang="sr-Latn-RS" dirty="0"/>
              <a:t> </a:t>
            </a:r>
            <a:r>
              <a:rPr lang="sr-Latn-RS" dirty="0" smtClean="0"/>
              <a:t>   Ni, Co, Mn, Cr, Se, Cu, Cl, S.</a:t>
            </a:r>
          </a:p>
          <a:p>
            <a:pPr>
              <a:buNone/>
            </a:pPr>
            <a:r>
              <a:rPr lang="sr-Latn-RS" dirty="0" smtClean="0"/>
              <a:t>* Vit- B grupe, posebno B1, B12, 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ŽITARICE - cerealije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sr-Latn-RS" dirty="0" smtClean="0"/>
              <a:t>ajveći deo energetskog unosa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orastom standarda smanjuje se udeo</a:t>
            </a:r>
          </a:p>
          <a:p>
            <a:r>
              <a:rPr lang="en-US" dirty="0" smtClean="0"/>
              <a:t>I</a:t>
            </a:r>
            <a:r>
              <a:rPr lang="sr-Latn-RS" dirty="0" smtClean="0"/>
              <a:t>ntegralne i rafinisane (bez opne i aleuronskog sloja i to 25-90%)</a:t>
            </a:r>
          </a:p>
          <a:p>
            <a:r>
              <a:rPr lang="sr-Latn-RS" dirty="0" smtClean="0"/>
              <a:t>Vit B-grupe, K, Mg, P, Ca, fitinska kiselina, dijetna vlakna (1/3 rastvorljiva, ostalo nerastvorljiva)</a:t>
            </a:r>
          </a:p>
          <a:p>
            <a:r>
              <a:rPr lang="sr-Latn-RS" dirty="0" smtClean="0"/>
              <a:t>100 g =225 - 385 kcal</a:t>
            </a:r>
          </a:p>
          <a:p>
            <a:r>
              <a:rPr lang="sr-Latn-RS" dirty="0" smtClean="0"/>
              <a:t>60-70% CHO (skrob, </a:t>
            </a:r>
            <a:r>
              <a:rPr lang="sr-Latn-RS" dirty="0" smtClean="0"/>
              <a:t>oligosah., dijetna vlakna)</a:t>
            </a:r>
            <a:endParaRPr lang="sr-Latn-RS" dirty="0" smtClean="0"/>
          </a:p>
          <a:p>
            <a:r>
              <a:rPr lang="sr-Latn-RS" dirty="0" smtClean="0"/>
              <a:t>Oligosaharidi – slično kao solubilna dijetna vlakna (inulin i oligofruktoza), povoljno na mikrofloru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Žitarice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Bifidobakterije u crevima sprečavaju naseljavanje E. coli i Clostridija</a:t>
            </a:r>
          </a:p>
          <a:p>
            <a:r>
              <a:rPr lang="sr-Latn-RS" dirty="0" smtClean="0"/>
              <a:t>Proteini 6-12%, gluten dominira u pšenici, raži, u pirinču </a:t>
            </a:r>
            <a:r>
              <a:rPr lang="sr-Latn-RS" dirty="0" smtClean="0"/>
              <a:t>- orizenin</a:t>
            </a:r>
            <a:r>
              <a:rPr lang="sr-Latn-RS" dirty="0" smtClean="0"/>
              <a:t>.</a:t>
            </a:r>
          </a:p>
          <a:p>
            <a:r>
              <a:rPr lang="en-US" dirty="0" smtClean="0"/>
              <a:t>N</a:t>
            </a:r>
            <a:r>
              <a:rPr lang="sr-Latn-RS" dirty="0" smtClean="0"/>
              <a:t>edostaju lizin i triptofan u kukuruzu</a:t>
            </a:r>
          </a:p>
          <a:p>
            <a:r>
              <a:rPr lang="sr-Latn-RS" dirty="0" smtClean="0"/>
              <a:t>Masti vrlo malo – linolna i oleinska kis</a:t>
            </a:r>
          </a:p>
          <a:p>
            <a:r>
              <a:rPr lang="en-US" dirty="0" smtClean="0"/>
              <a:t>B</a:t>
            </a:r>
            <a:r>
              <a:rPr lang="sr-Latn-RS" dirty="0" smtClean="0"/>
              <a:t>iljni steroli pozitivno na nivo holesterola.</a:t>
            </a:r>
          </a:p>
          <a:p>
            <a:r>
              <a:rPr lang="sr-Latn-RS" dirty="0" smtClean="0"/>
              <a:t>Vit B - kom osim B12</a:t>
            </a:r>
          </a:p>
          <a:p>
            <a:r>
              <a:rPr lang="sr-Latn-RS" dirty="0" smtClean="0"/>
              <a:t>K, Mg, Ca, P, Fe, Zn, Cu, Se</a:t>
            </a:r>
          </a:p>
          <a:p>
            <a:r>
              <a:rPr lang="sr-Latn-RS" dirty="0" smtClean="0"/>
              <a:t>Fitati u spoljnom omotaču ometaju apsorpciju </a:t>
            </a:r>
          </a:p>
          <a:p>
            <a:r>
              <a:rPr lang="sr-Latn-RS" dirty="0" smtClean="0"/>
              <a:t>Pri fermentaciji hleba stvara se fitaza, koja razara fitate.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Povrće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sr-Latn-RS" dirty="0" smtClean="0"/>
              <a:t>Malo energije izuzev leguminoza</a:t>
            </a:r>
          </a:p>
          <a:p>
            <a:r>
              <a:rPr lang="en-US" dirty="0" smtClean="0"/>
              <a:t>L</a:t>
            </a:r>
            <a:r>
              <a:rPr lang="sr-Latn-RS" dirty="0" smtClean="0"/>
              <a:t>isnato – 12-30 kcal, puno vode, Fe, Ca-neiskoristivi</a:t>
            </a:r>
          </a:p>
          <a:p>
            <a:r>
              <a:rPr lang="en-US" dirty="0" smtClean="0"/>
              <a:t>D</a:t>
            </a:r>
            <a:r>
              <a:rPr lang="sr-Latn-RS" dirty="0" smtClean="0"/>
              <a:t>ijetna vlakna: pektin i celuloza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roteini mali, osim krompira -3.2% (metionin)</a:t>
            </a:r>
          </a:p>
          <a:p>
            <a:r>
              <a:rPr lang="sr-Latn-RS" dirty="0" smtClean="0"/>
              <a:t>Skroba dosta u krtolastom i korenastom povrću (40-80 kcal)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Leguminoze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</a:t>
            </a:r>
            <a:r>
              <a:rPr lang="sr-Latn-RS" dirty="0" smtClean="0"/>
              <a:t>očivo, kikiriki, grašak, pasulj, boranija, soja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bjedinjuju savremene preporuko o ishrani</a:t>
            </a:r>
          </a:p>
          <a:p>
            <a:r>
              <a:rPr lang="en-US" dirty="0" smtClean="0"/>
              <a:t>M</a:t>
            </a:r>
            <a:r>
              <a:rPr lang="sr-Latn-RS" dirty="0" smtClean="0"/>
              <a:t>asti-malo (mono </a:t>
            </a:r>
            <a:r>
              <a:rPr lang="sr-Latn-RS" dirty="0" smtClean="0"/>
              <a:t>i polinezasićene</a:t>
            </a:r>
            <a:r>
              <a:rPr lang="sr-Latn-RS" dirty="0" smtClean="0"/>
              <a:t>)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roteini 6-9% (metionin i cistein) izuzev kikirikija i soje (</a:t>
            </a:r>
            <a:r>
              <a:rPr lang="sr-Latn-RS" dirty="0" smtClean="0"/>
              <a:t>24% </a:t>
            </a:r>
            <a:r>
              <a:rPr lang="sr-Latn-RS" dirty="0" smtClean="0"/>
              <a:t>i 14%)</a:t>
            </a:r>
          </a:p>
        </p:txBody>
      </p:sp>
      <p:pic>
        <p:nvPicPr>
          <p:cNvPr id="7" name="Content Placeholder 6" descr="images (2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181600" y="2424112"/>
            <a:ext cx="3048000" cy="382428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Leguminoze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100 g= 330-400 kcal</a:t>
            </a:r>
          </a:p>
          <a:p>
            <a:r>
              <a:rPr lang="sr-Latn-RS" dirty="0" smtClean="0"/>
              <a:t>10-13 g CHO/100 g namirnice</a:t>
            </a:r>
          </a:p>
          <a:p>
            <a:r>
              <a:rPr lang="sr-Latn-RS" dirty="0" smtClean="0"/>
              <a:t>Vita B-kom, Fe, Zn, Ca, Mg</a:t>
            </a:r>
          </a:p>
          <a:p>
            <a:r>
              <a:rPr lang="sr-Latn-RS" dirty="0" smtClean="0"/>
              <a:t>U soji fitonutrijenti –bioaktivni - fitoestrogeni (izoflavoni i lignini) protiv karcionoma i KVS-oboljenja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7" name="Content Placeholder 6" descr="images (3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724400" y="2133600"/>
            <a:ext cx="4114800" cy="3810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Voće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oda, dijetna vlakna, fruktoza i mikronutrijenti</a:t>
            </a:r>
          </a:p>
          <a:p>
            <a:r>
              <a:rPr lang="en-US" dirty="0" smtClean="0"/>
              <a:t>M</a:t>
            </a:r>
            <a:r>
              <a:rPr lang="sr-Latn-RS" dirty="0" smtClean="0"/>
              <a:t>in 2 porcije dnevno</a:t>
            </a:r>
          </a:p>
          <a:p>
            <a:r>
              <a:rPr lang="sr-Latn-RS" dirty="0" smtClean="0"/>
              <a:t>100 g</a:t>
            </a:r>
            <a:r>
              <a:rPr lang="sr-Latn-RS" dirty="0" smtClean="0">
                <a:latin typeface="Calibri"/>
                <a:cs typeface="Calibri"/>
              </a:rPr>
              <a:t>≈40-80 kcal</a:t>
            </a:r>
          </a:p>
          <a:p>
            <a:r>
              <a:rPr lang="en-US" dirty="0" smtClean="0">
                <a:latin typeface="Calibri"/>
                <a:cs typeface="Calibri"/>
              </a:rPr>
              <a:t>V</a:t>
            </a:r>
            <a:r>
              <a:rPr lang="sr-Latn-RS" dirty="0" smtClean="0">
                <a:latin typeface="Calibri"/>
                <a:cs typeface="Calibri"/>
              </a:rPr>
              <a:t>itamin C</a:t>
            </a:r>
          </a:p>
          <a:p>
            <a:r>
              <a:rPr lang="en-US" dirty="0" smtClean="0">
                <a:latin typeface="Calibri"/>
                <a:cs typeface="Calibri"/>
              </a:rPr>
              <a:t>K</a:t>
            </a:r>
            <a:r>
              <a:rPr lang="sr-Latn-RS" dirty="0" smtClean="0">
                <a:latin typeface="Calibri"/>
                <a:cs typeface="Calibri"/>
              </a:rPr>
              <a:t>arotenoidi i likopen</a:t>
            </a:r>
          </a:p>
          <a:p>
            <a:r>
              <a:rPr lang="en-US" dirty="0" smtClean="0">
                <a:latin typeface="Calibri"/>
                <a:cs typeface="Calibri"/>
              </a:rPr>
              <a:t>G</a:t>
            </a:r>
            <a:r>
              <a:rPr lang="sr-Latn-RS" dirty="0" smtClean="0">
                <a:latin typeface="Calibri"/>
                <a:cs typeface="Calibri"/>
              </a:rPr>
              <a:t>vožđe,  i dr fitohemici</a:t>
            </a:r>
          </a:p>
          <a:p>
            <a:r>
              <a:rPr lang="en-US" dirty="0" smtClean="0">
                <a:latin typeface="Calibri"/>
                <a:cs typeface="Calibri"/>
              </a:rPr>
              <a:t>S</a:t>
            </a:r>
            <a:r>
              <a:rPr lang="sr-Latn-RS" dirty="0" smtClean="0">
                <a:latin typeface="Calibri"/>
                <a:cs typeface="Calibri"/>
              </a:rPr>
              <a:t>olubilna dijetna vlakna – jabuka i limun</a:t>
            </a:r>
          </a:p>
          <a:p>
            <a:endParaRPr lang="en-US" dirty="0"/>
          </a:p>
        </p:txBody>
      </p:sp>
      <p:pic>
        <p:nvPicPr>
          <p:cNvPr id="5" name="Content Placeholder 4" descr="images (1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876800" y="1676400"/>
            <a:ext cx="4267200" cy="44196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6"/>
                </a:solidFill>
              </a:rPr>
              <a:t>Jezgra i semenke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</a:t>
            </a:r>
            <a:r>
              <a:rPr lang="sr-Latn-RS" dirty="0" smtClean="0"/>
              <a:t>obija se ulje, paste, dodaci pekarskim proizvodima, 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sr-Latn-RS" dirty="0" smtClean="0">
                <a:solidFill>
                  <a:schemeClr val="accent6"/>
                </a:solidFill>
              </a:rPr>
              <a:t>ogato mastima (orasi, bademi, lešnici..) – 560-640 kcal</a:t>
            </a:r>
          </a:p>
          <a:p>
            <a:r>
              <a:rPr lang="sr-Latn-RS" dirty="0" smtClean="0"/>
              <a:t>Kesten –mala energetska vrednost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roteini 2-25%, deficit lizina</a:t>
            </a:r>
          </a:p>
          <a:p>
            <a:r>
              <a:rPr lang="en-US" dirty="0" smtClean="0"/>
              <a:t>D</a:t>
            </a:r>
            <a:r>
              <a:rPr lang="sr-Latn-RS" dirty="0" smtClean="0"/>
              <a:t>ijetna vlakna, B-vit, E, Fe, </a:t>
            </a:r>
            <a:r>
              <a:rPr lang="sr-Latn-RS" dirty="0" smtClean="0"/>
              <a:t>Zn, </a:t>
            </a:r>
            <a:r>
              <a:rPr lang="sr-Latn-RS" dirty="0" smtClean="0"/>
              <a:t>Mg , K, Ca</a:t>
            </a:r>
            <a:endParaRPr lang="en-US" dirty="0"/>
          </a:p>
        </p:txBody>
      </p:sp>
      <p:pic>
        <p:nvPicPr>
          <p:cNvPr id="5" name="Content Placeholder 4" descr="2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724400" y="1905000"/>
            <a:ext cx="3962400" cy="37338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Mleko i mlečni proizvodi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20% dnevnih potreba za proteinima i 30% masti</a:t>
            </a:r>
          </a:p>
          <a:p>
            <a:r>
              <a:rPr lang="sr-Latn-RS" dirty="0" smtClean="0"/>
              <a:t>100 g =35-65 kcal</a:t>
            </a:r>
          </a:p>
          <a:p>
            <a:r>
              <a:rPr lang="sr-Latn-RS" dirty="0" smtClean="0"/>
              <a:t>88% vode i 3.5% protein </a:t>
            </a:r>
          </a:p>
          <a:p>
            <a:r>
              <a:rPr lang="sr-Latn-RS" dirty="0" smtClean="0"/>
              <a:t>Kazein+laktalbumin i laktglobulin</a:t>
            </a:r>
          </a:p>
          <a:p>
            <a:r>
              <a:rPr lang="en-US" dirty="0" smtClean="0"/>
              <a:t>K</a:t>
            </a:r>
            <a:r>
              <a:rPr lang="sr-Latn-RS" dirty="0" smtClean="0"/>
              <a:t>azein-kalcijum</a:t>
            </a:r>
          </a:p>
          <a:p>
            <a:r>
              <a:rPr lang="en-US" dirty="0" smtClean="0"/>
              <a:t>A</a:t>
            </a:r>
            <a:r>
              <a:rPr lang="sr-Latn-RS" dirty="0" smtClean="0"/>
              <a:t>mino kiseline sa sumporom</a:t>
            </a:r>
          </a:p>
          <a:p>
            <a:r>
              <a:rPr lang="sr-Latn-RS" dirty="0" smtClean="0"/>
              <a:t>3.8% prosečan sadržaj </a:t>
            </a:r>
            <a:r>
              <a:rPr lang="sr-Latn-RS" dirty="0" smtClean="0"/>
              <a:t>masti (</a:t>
            </a:r>
            <a:r>
              <a:rPr lang="sr-Latn-RS" dirty="0" smtClean="0"/>
              <a:t>65% zasićenih, 30</a:t>
            </a:r>
            <a:r>
              <a:rPr lang="sr-Latn-RS" dirty="0" smtClean="0"/>
              <a:t>% mononezasićenih</a:t>
            </a:r>
            <a:r>
              <a:rPr lang="sr-Latn-RS" dirty="0" smtClean="0"/>
              <a:t>, 5</a:t>
            </a:r>
            <a:r>
              <a:rPr lang="sr-Latn-RS" dirty="0" smtClean="0"/>
              <a:t>% polinezasićenih</a:t>
            </a:r>
            <a:r>
              <a:rPr lang="sr-Latn-R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161</TotalTime>
  <Words>748</Words>
  <Application>Microsoft Office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NAMIRNICE</vt:lpstr>
      <vt:lpstr>ŽITARICE - cerealije</vt:lpstr>
      <vt:lpstr>Žitarice</vt:lpstr>
      <vt:lpstr>Povrće</vt:lpstr>
      <vt:lpstr>Leguminoze</vt:lpstr>
      <vt:lpstr>Leguminoze</vt:lpstr>
      <vt:lpstr>Voće</vt:lpstr>
      <vt:lpstr>Jezgra i semenke</vt:lpstr>
      <vt:lpstr>Mleko i mlečni proizvodi</vt:lpstr>
      <vt:lpstr>Mleko</vt:lpstr>
      <vt:lpstr>Vrste mleka</vt:lpstr>
      <vt:lpstr>Sir</vt:lpstr>
      <vt:lpstr>Meso</vt:lpstr>
      <vt:lpstr>Meso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NAMIRNICE</dc:title>
  <dc:creator>Marina i Milan</dc:creator>
  <cp:lastModifiedBy>Marina i Milan</cp:lastModifiedBy>
  <cp:revision>22</cp:revision>
  <dcterms:created xsi:type="dcterms:W3CDTF">2018-11-05T18:45:48Z</dcterms:created>
  <dcterms:modified xsi:type="dcterms:W3CDTF">2018-11-07T09:48:38Z</dcterms:modified>
</cp:coreProperties>
</file>